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44" r:id="rId2"/>
  </p:sldMasterIdLst>
  <p:notesMasterIdLst>
    <p:notesMasterId r:id="rId12"/>
  </p:notesMasterIdLst>
  <p:sldIdLst>
    <p:sldId id="258" r:id="rId3"/>
    <p:sldId id="271" r:id="rId4"/>
    <p:sldId id="265" r:id="rId5"/>
    <p:sldId id="268" r:id="rId6"/>
    <p:sldId id="269" r:id="rId7"/>
    <p:sldId id="270" r:id="rId8"/>
    <p:sldId id="266" r:id="rId9"/>
    <p:sldId id="272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1" autoAdjust="0"/>
    <p:restoredTop sz="94685" autoAdjust="0"/>
  </p:normalViewPr>
  <p:slideViewPr>
    <p:cSldViewPr>
      <p:cViewPr>
        <p:scale>
          <a:sx n="50" d="100"/>
          <a:sy n="50" d="100"/>
        </p:scale>
        <p:origin x="-156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9F081-1D33-4A2B-B625-3E1BA7DC0D49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95703-75AB-41CD-A9F6-D8CCB15989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93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9379-583E-4C0E-8DE9-22BE888577E9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ADAC-8083-4468-BFB8-5B163CFA9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FEDD-6ED6-4B20-A4C8-F4B4F038A4D6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ADAC-8083-4468-BFB8-5B163CFA9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7C98-812B-480E-9996-B11BC4FBEAFA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ADAC-8083-4468-BFB8-5B163CFA9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619E-41CA-4A63-B593-5A42F1508725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FAD1ADAC-8083-4468-BFB8-5B163CFA949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619E-41CA-4A63-B593-5A42F1508725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1ADAC-8083-4468-BFB8-5B163CFA94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619E-41CA-4A63-B593-5A42F1508725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1ADAC-8083-4468-BFB8-5B163CFA94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619E-41CA-4A63-B593-5A42F1508725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ADAC-8083-4468-BFB8-5B163CFA94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619E-41CA-4A63-B593-5A42F1508725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ADAC-8083-4468-BFB8-5B163CFA94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619E-41CA-4A63-B593-5A42F1508725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ADAC-8083-4468-BFB8-5B163CFA9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619E-41CA-4A63-B593-5A42F1508725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1ADAC-8083-4468-BFB8-5B163CFA94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8B619E-41CA-4A63-B593-5A42F1508725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D1ADAC-8083-4468-BFB8-5B163CFA94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96E4-B5ED-49C2-B052-AA426A4328A8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ADAC-8083-4468-BFB8-5B163CFA9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619E-41CA-4A63-B593-5A42F1508725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ADAC-8083-4468-BFB8-5B163CFA9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619E-41CA-4A63-B593-5A42F1508725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ADAC-8083-4468-BFB8-5B163CFA9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619E-41CA-4A63-B593-5A42F1508725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ADAC-8083-4468-BFB8-5B163CFA9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A61E-5E75-4A6D-8737-A54A82D914C4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ADAC-8083-4468-BFB8-5B163CFA9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9D1E-238C-448F-9B33-B6263037F321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ADAC-8083-4468-BFB8-5B163CFA9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D497-228C-4A08-9075-B033A0C4ED8F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ADAC-8083-4468-BFB8-5B163CFA9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E5BE-DDF4-4350-8D23-05F1A437FCCF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ADAC-8083-4468-BFB8-5B163CFA9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E04E-33FC-4FBA-ACF8-CD8B7B4BAA21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ADAC-8083-4468-BFB8-5B163CFA9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BE44-B200-4A39-B81D-FB2476DD639A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ADAC-8083-4468-BFB8-5B163CFA9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5B96-9359-4C2B-AD2D-C9D563BD9A2D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ADAC-8083-4468-BFB8-5B163CFA9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B619E-41CA-4A63-B593-5A42F1508725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1ADAC-8083-4468-BFB8-5B163CFA9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AD1ADAC-8083-4468-BFB8-5B163CFA94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58B619E-41CA-4A63-B593-5A42F1508725}" type="datetime1">
              <a:rPr lang="en-US" smtClean="0"/>
              <a:pPr/>
              <a:t>10/15/2012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hf hdr="0"/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vako.sk/_0054x-plastove-kontajnery-1100-lt----separacia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4221088"/>
            <a:ext cx="6534472" cy="158417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sk-SK" sz="2600" b="1" dirty="0">
                <a:solidFill>
                  <a:schemeClr val="bg2">
                    <a:lumMod val="10000"/>
                  </a:schemeClr>
                </a:solidFill>
              </a:rPr>
              <a:t>Separácia plastov a ich následné využitie v slovenských podmienkach</a:t>
            </a:r>
            <a:endParaRPr lang="en-US" sz="26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sk-SK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RNDr. Peter Krasnec, PhD., MBA – generálny riaditeľ</a:t>
            </a:r>
          </a:p>
          <a:p>
            <a:pPr algn="ctr"/>
            <a:endParaRPr lang="sk-SK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4" descr="C:\Documents and Settings\Sledge\Dokumenty\Obrázky\Nalepka_generalplast 180x48mm.JPG"/>
          <p:cNvPicPr/>
          <p:nvPr/>
        </p:nvPicPr>
        <p:blipFill>
          <a:blip r:embed="rId2" cstate="print"/>
          <a:srcRect l="4334" t="6622" r="1730" b="4548"/>
          <a:stretch>
            <a:fillRect/>
          </a:stretch>
        </p:blipFill>
        <p:spPr bwMode="auto">
          <a:xfrm>
            <a:off x="1475656" y="2196584"/>
            <a:ext cx="6912768" cy="173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9"/>
          <p:cNvSpPr txBox="1">
            <a:spLocks noChangeArrowheads="1"/>
          </p:cNvSpPr>
          <p:nvPr/>
        </p:nvSpPr>
        <p:spPr bwMode="auto">
          <a:xfrm>
            <a:off x="1074911" y="6013152"/>
            <a:ext cx="4721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60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Medzinárodná konferencia </a:t>
            </a:r>
            <a:r>
              <a:rPr lang="sk-SK" sz="1600" i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Odpad ako surovina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 </a:t>
            </a:r>
          </a:p>
          <a:p>
            <a:pPr eaLnBrk="1" hangingPunct="1"/>
            <a:r>
              <a:rPr lang="sk-SK" sz="160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Košice, 18.10.2012</a:t>
            </a:r>
          </a:p>
        </p:txBody>
      </p:sp>
      <p:pic>
        <p:nvPicPr>
          <p:cNvPr id="7" name="Picture 8" descr="pet2.jpg"/>
          <p:cNvPicPr/>
          <p:nvPr/>
        </p:nvPicPr>
        <p:blipFill rotWithShape="1">
          <a:blip r:embed="rId3" cstate="print"/>
          <a:srcRect r="6593" b="13907"/>
          <a:stretch/>
        </p:blipFill>
        <p:spPr bwMode="auto">
          <a:xfrm>
            <a:off x="4104878" y="548680"/>
            <a:ext cx="1619250" cy="1238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9"/>
          <p:cNvSpPr txBox="1">
            <a:spLocks noChangeArrowheads="1"/>
          </p:cNvSpPr>
          <p:nvPr/>
        </p:nvSpPr>
        <p:spPr bwMode="auto">
          <a:xfrm>
            <a:off x="1074911" y="6013152"/>
            <a:ext cx="4721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6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Medzinárodná konferencia </a:t>
            </a:r>
            <a:r>
              <a:rPr lang="sk-SK" sz="1600" i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Odpad ako surovina</a:t>
            </a:r>
            <a:r>
              <a:rPr lang="sk-SK" sz="16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</a:t>
            </a:r>
          </a:p>
          <a:p>
            <a:pPr eaLnBrk="1" hangingPunct="1"/>
            <a:r>
              <a:rPr lang="sk-SK" sz="16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Košice, 18.10.2012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43608" y="836712"/>
            <a:ext cx="5112568" cy="5354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dirty="0" smtClean="0">
                <a:solidFill>
                  <a:schemeClr val="bg2">
                    <a:lumMod val="10000"/>
                  </a:schemeClr>
                </a:solidFill>
              </a:rPr>
              <a:t>Separácia plastov - prečo áno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75184" y="1556792"/>
            <a:ext cx="5257048" cy="4036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itchFamily="34" charset="0"/>
              <a:buChar char="•"/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Ekonomické dôvody: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Zníženie platieb za odvoz a zneškodnenie odpadov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Zníženie nákladov na výrobu výrobkov z plastov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Zníženie ceny hotových výrobkov</a:t>
            </a:r>
            <a:endParaRPr lang="sk-SK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Ekologické dôvody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Šetrenie primárnej suroviny, t.j. ropy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Šetrenie energetických zdrojov (elektrina, voda, plyn a pod.) pri výrobe výrobkov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Zníženie tzv. </a:t>
            </a:r>
            <a:r>
              <a:rPr lang="sk-SK" dirty="0" err="1" smtClean="0">
                <a:solidFill>
                  <a:schemeClr val="bg2">
                    <a:lumMod val="10000"/>
                  </a:schemeClr>
                </a:solidFill>
              </a:rPr>
              <a:t>litteringu</a:t>
            </a: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 v životnom prostredí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Používaním sekundárneho recyklovaného materiálu z plastov možné zníženie skleníkových plynov o viac ako 20% v porovnaní s výrobou len z primárneho materiálu</a:t>
            </a:r>
            <a:endParaRPr lang="sk-SK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2" name="Picture 4" descr="C:\Documents and Settings\Sledge\Dokumenty\Obrázky\Nalepka_generalplast 180x48mm.JPG"/>
          <p:cNvPicPr/>
          <p:nvPr/>
        </p:nvPicPr>
        <p:blipFill>
          <a:blip r:embed="rId2" cstate="print"/>
          <a:srcRect l="4334" t="6622" r="1730" b="4548"/>
          <a:stretch>
            <a:fillRect/>
          </a:stretch>
        </p:blipFill>
        <p:spPr bwMode="auto">
          <a:xfrm>
            <a:off x="6332232" y="5661248"/>
            <a:ext cx="2056191" cy="58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Plastové kontajnery 1100 lt. - separáci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232" y="996749"/>
            <a:ext cx="2288233" cy="228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96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9"/>
          <p:cNvSpPr txBox="1">
            <a:spLocks noChangeArrowheads="1"/>
          </p:cNvSpPr>
          <p:nvPr/>
        </p:nvSpPr>
        <p:spPr bwMode="auto">
          <a:xfrm>
            <a:off x="1074911" y="6013152"/>
            <a:ext cx="4721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6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Medzinárodná konferencia </a:t>
            </a:r>
            <a:r>
              <a:rPr lang="sk-SK" sz="1600" i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Odpad ako surovina</a:t>
            </a:r>
            <a:r>
              <a:rPr lang="sk-SK" sz="16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</a:t>
            </a:r>
          </a:p>
          <a:p>
            <a:pPr eaLnBrk="1" hangingPunct="1"/>
            <a:r>
              <a:rPr lang="sk-SK" sz="16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Košice, 18.10.2012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052736"/>
            <a:ext cx="2924187" cy="219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43608" y="773832"/>
            <a:ext cx="4104456" cy="10709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dirty="0" smtClean="0">
                <a:solidFill>
                  <a:schemeClr val="bg2">
                    <a:lumMod val="10000"/>
                  </a:schemeClr>
                </a:solidFill>
              </a:rPr>
              <a:t>General Plastic, s.r.o.</a:t>
            </a:r>
          </a:p>
          <a:p>
            <a:r>
              <a:rPr lang="sk-SK" sz="3200" dirty="0">
                <a:solidFill>
                  <a:schemeClr val="bg2">
                    <a:lumMod val="10000"/>
                  </a:schemeClr>
                </a:solidFill>
              </a:rPr>
              <a:t>v</a:t>
            </a:r>
            <a:r>
              <a:rPr lang="sk-SK" sz="3200" dirty="0" smtClean="0">
                <a:solidFill>
                  <a:schemeClr val="bg2">
                    <a:lumMod val="10000"/>
                  </a:schemeClr>
                </a:solidFill>
              </a:rPr>
              <a:t>šeobecné informácie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75184" y="1916832"/>
            <a:ext cx="5257048" cy="40365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Rok založenia: 2002</a:t>
            </a:r>
          </a:p>
          <a:p>
            <a:pPr algn="just"/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Počet zamestnancov: </a:t>
            </a: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108</a:t>
            </a:r>
          </a:p>
          <a:p>
            <a:pPr algn="just"/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Dve prevádzky: Kolárovo/Senica</a:t>
            </a:r>
            <a:endParaRPr lang="sk-SK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Ročné výrobné kapacity:</a:t>
            </a:r>
          </a:p>
          <a:p>
            <a:pPr lvl="1" algn="just"/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PET recyklácia: 15 000 ton</a:t>
            </a:r>
            <a:endParaRPr lang="sk-SK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 algn="just"/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Výroba PET predliskov: 220 miliónov kusov</a:t>
            </a:r>
            <a:endParaRPr lang="sk-SK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 algn="just"/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LDPE fólia: 1 200 ton</a:t>
            </a:r>
          </a:p>
          <a:p>
            <a:pPr lvl="1" algn="just"/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LDPE recyklácia: 2 500 ton</a:t>
            </a:r>
          </a:p>
          <a:p>
            <a:pPr lvl="1" algn="just"/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PET regranulát: 5 600 ton</a:t>
            </a:r>
          </a:p>
          <a:p>
            <a:pPr algn="just"/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Tržby v roku 2011: 21 </a:t>
            </a:r>
            <a:r>
              <a:rPr lang="sk-SK" dirty="0" err="1" smtClean="0">
                <a:solidFill>
                  <a:schemeClr val="bg2">
                    <a:lumMod val="10000"/>
                  </a:schemeClr>
                </a:solidFill>
              </a:rPr>
              <a:t>Mio</a:t>
            </a: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. EUR</a:t>
            </a:r>
          </a:p>
          <a:p>
            <a:pPr algn="just"/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Materská spoločnosť Water Holding, a.s.</a:t>
            </a:r>
          </a:p>
        </p:txBody>
      </p:sp>
      <p:pic>
        <p:nvPicPr>
          <p:cNvPr id="12" name="Picture 4" descr="C:\Documents and Settings\Sledge\Dokumenty\Obrázky\Nalepka_generalplast 180x48mm.JPG"/>
          <p:cNvPicPr/>
          <p:nvPr/>
        </p:nvPicPr>
        <p:blipFill>
          <a:blip r:embed="rId3" cstate="print"/>
          <a:srcRect l="4334" t="6622" r="1730" b="4548"/>
          <a:stretch>
            <a:fillRect/>
          </a:stretch>
        </p:blipFill>
        <p:spPr bwMode="auto">
          <a:xfrm>
            <a:off x="6332232" y="5661248"/>
            <a:ext cx="2056191" cy="584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798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9"/>
          <p:cNvSpPr txBox="1">
            <a:spLocks noChangeArrowheads="1"/>
          </p:cNvSpPr>
          <p:nvPr/>
        </p:nvSpPr>
        <p:spPr bwMode="auto">
          <a:xfrm>
            <a:off x="1074911" y="6013152"/>
            <a:ext cx="4721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6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Medzinárodná konferencia </a:t>
            </a:r>
            <a:r>
              <a:rPr lang="sk-SK" sz="1600" i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Odpad ako surovina</a:t>
            </a:r>
            <a:r>
              <a:rPr lang="sk-SK" sz="16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</a:t>
            </a:r>
          </a:p>
          <a:p>
            <a:pPr eaLnBrk="1" hangingPunct="1"/>
            <a:r>
              <a:rPr lang="sk-SK" sz="16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Košice, 18.10.2012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15616" y="764704"/>
            <a:ext cx="4104456" cy="6389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dirty="0" smtClean="0">
                <a:solidFill>
                  <a:schemeClr val="bg2">
                    <a:lumMod val="10000"/>
                  </a:schemeClr>
                </a:solidFill>
              </a:rPr>
              <a:t>Recyklácia PET fliaš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75184" y="1916832"/>
            <a:ext cx="4720952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itchFamily="34" charset="0"/>
              <a:buChar char="•"/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3 technologické linky na spracovanie materiálu do formy praných vločiek s celkovou kapacitou cca </a:t>
            </a: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1250 </a:t>
            </a: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ton praných vločiek/mesiac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Využitie materiálu na rozličné účely (predlisky, vlákna, viazacie pásky, PET živice a pod.)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Jedna z mála spoločností v strednej Európe, ktorá využíva systém „</a:t>
            </a:r>
            <a:r>
              <a:rPr lang="sk-SK" dirty="0" err="1" smtClean="0">
                <a:solidFill>
                  <a:schemeClr val="bg2">
                    <a:lumMod val="10000"/>
                  </a:schemeClr>
                </a:solidFill>
              </a:rPr>
              <a:t>bottle</a:t>
            </a: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 to </a:t>
            </a:r>
            <a:r>
              <a:rPr lang="sk-SK" dirty="0" err="1" smtClean="0">
                <a:solidFill>
                  <a:schemeClr val="bg2">
                    <a:lumMod val="10000"/>
                  </a:schemeClr>
                </a:solidFill>
              </a:rPr>
              <a:t>bottle</a:t>
            </a: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“</a:t>
            </a:r>
          </a:p>
        </p:txBody>
      </p:sp>
      <p:pic>
        <p:nvPicPr>
          <p:cNvPr id="12" name="Picture 4" descr="C:\Documents and Settings\Sledge\Dokumenty\Obrázky\Nalepka_generalplast 180x48mm.JPG"/>
          <p:cNvPicPr/>
          <p:nvPr/>
        </p:nvPicPr>
        <p:blipFill>
          <a:blip r:embed="rId2" cstate="print"/>
          <a:srcRect l="4334" t="6622" r="1730" b="4548"/>
          <a:stretch>
            <a:fillRect/>
          </a:stretch>
        </p:blipFill>
        <p:spPr bwMode="auto">
          <a:xfrm>
            <a:off x="6332232" y="5661248"/>
            <a:ext cx="2056191" cy="58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268760"/>
            <a:ext cx="2494784" cy="187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8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9"/>
          <p:cNvSpPr txBox="1">
            <a:spLocks noChangeArrowheads="1"/>
          </p:cNvSpPr>
          <p:nvPr/>
        </p:nvSpPr>
        <p:spPr bwMode="auto">
          <a:xfrm>
            <a:off x="1074911" y="6013152"/>
            <a:ext cx="4721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6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Medzinárodná konferencia </a:t>
            </a:r>
            <a:r>
              <a:rPr lang="sk-SK" sz="1600" i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Odpad ako surovina</a:t>
            </a:r>
            <a:r>
              <a:rPr lang="sk-SK" sz="16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</a:t>
            </a:r>
          </a:p>
          <a:p>
            <a:pPr eaLnBrk="1" hangingPunct="1"/>
            <a:r>
              <a:rPr lang="sk-SK" sz="16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Košice, 18.10.2012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15616" y="764704"/>
            <a:ext cx="4104456" cy="6389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dirty="0" smtClean="0">
                <a:solidFill>
                  <a:schemeClr val="bg2">
                    <a:lumMod val="10000"/>
                  </a:schemeClr>
                </a:solidFill>
              </a:rPr>
              <a:t>Výroba PET predliskov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75184" y="1916832"/>
            <a:ext cx="4720952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itchFamily="34" charset="0"/>
              <a:buChar char="•"/>
            </a:pP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3 technologické linky na výrobu PET predliskov s celkovou kapacitou 220 miliónov ks/rok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PET predlisky sú určené na vyfukovanie fliaš určených pre priamy styk s vodnými, kyslými, mliečnymi, tukovými potravinami a alkoholickými nápojmi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Miera aplikácie recyklovaného materiálu do primárneho produktu až do výšky 70%</a:t>
            </a:r>
          </a:p>
        </p:txBody>
      </p:sp>
      <p:pic>
        <p:nvPicPr>
          <p:cNvPr id="12" name="Picture 4" descr="C:\Documents and Settings\Sledge\Dokumenty\Obrázky\Nalepka_generalplast 180x48mm.JPG"/>
          <p:cNvPicPr/>
          <p:nvPr/>
        </p:nvPicPr>
        <p:blipFill>
          <a:blip r:embed="rId2" cstate="print"/>
          <a:srcRect l="4334" t="6622" r="1730" b="4548"/>
          <a:stretch>
            <a:fillRect/>
          </a:stretch>
        </p:blipFill>
        <p:spPr bwMode="auto">
          <a:xfrm>
            <a:off x="6332232" y="5661248"/>
            <a:ext cx="2056191" cy="58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C:\Users\Peter Krasnec\Documents\General Plastic\Foto\DSC_0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41" y="1403648"/>
            <a:ext cx="2507409" cy="166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9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9"/>
          <p:cNvSpPr txBox="1">
            <a:spLocks noChangeArrowheads="1"/>
          </p:cNvSpPr>
          <p:nvPr/>
        </p:nvSpPr>
        <p:spPr bwMode="auto">
          <a:xfrm>
            <a:off x="1074911" y="6013152"/>
            <a:ext cx="4721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6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Medzinárodná konferencia </a:t>
            </a:r>
            <a:r>
              <a:rPr lang="sk-SK" sz="1600" i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Odpad ako surovina</a:t>
            </a:r>
            <a:r>
              <a:rPr lang="sk-SK" sz="16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</a:t>
            </a:r>
          </a:p>
          <a:p>
            <a:pPr eaLnBrk="1" hangingPunct="1"/>
            <a:r>
              <a:rPr lang="sk-SK" sz="16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Košice, 18.10.2012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15616" y="764704"/>
            <a:ext cx="4104456" cy="6389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dirty="0" smtClean="0">
                <a:solidFill>
                  <a:schemeClr val="bg2">
                    <a:lumMod val="10000"/>
                  </a:schemeClr>
                </a:solidFill>
              </a:rPr>
              <a:t>Výroba LDPE fólie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75184" y="1916832"/>
            <a:ext cx="4720952" cy="36724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itchFamily="34" charset="0"/>
              <a:buChar char="•"/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1 linka na výrobu zmršťovacej LDPE fólie s celkovou kapacitou 100 ton/mesiac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Výroba </a:t>
            </a: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fólie z </a:t>
            </a: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nízko hustotného </a:t>
            </a:r>
            <a:br>
              <a:rPr lang="sk-SK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a </a:t>
            </a: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lineárneho </a:t>
            </a: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nízko hustotného polyetylénu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Vhodné </a:t>
            </a: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na balenie </a:t>
            </a: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nápojov, potravín, prekrývanie pôdy a pod.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Miera aplikácie </a:t>
            </a: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recyklovaného </a:t>
            </a: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materiálu </a:t>
            </a: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do výrobku až </a:t>
            </a: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do 100%</a:t>
            </a:r>
            <a:endParaRPr lang="sk-SK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sk-SK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sk-SK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2" name="Picture 4" descr="C:\Documents and Settings\Sledge\Dokumenty\Obrázky\Nalepka_generalplast 180x48mm.JPG"/>
          <p:cNvPicPr/>
          <p:nvPr/>
        </p:nvPicPr>
        <p:blipFill>
          <a:blip r:embed="rId2" cstate="print"/>
          <a:srcRect l="4334" t="6622" r="1730" b="4548"/>
          <a:stretch>
            <a:fillRect/>
          </a:stretch>
        </p:blipFill>
        <p:spPr bwMode="auto">
          <a:xfrm>
            <a:off x="6332232" y="5661248"/>
            <a:ext cx="2056191" cy="58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 descr="P10506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2232" y="1355588"/>
            <a:ext cx="2518933" cy="19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9"/>
          <p:cNvSpPr txBox="1">
            <a:spLocks noChangeArrowheads="1"/>
          </p:cNvSpPr>
          <p:nvPr/>
        </p:nvSpPr>
        <p:spPr bwMode="auto">
          <a:xfrm>
            <a:off x="1074911" y="6013152"/>
            <a:ext cx="4721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6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Medzinárodná konferencia </a:t>
            </a:r>
            <a:r>
              <a:rPr lang="sk-SK" sz="1600" i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Odpad ako surovina</a:t>
            </a:r>
            <a:r>
              <a:rPr lang="sk-SK" sz="16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</a:t>
            </a:r>
          </a:p>
          <a:p>
            <a:pPr eaLnBrk="1" hangingPunct="1"/>
            <a:r>
              <a:rPr lang="sk-SK" sz="16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Košice, 18.10.2012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15616" y="404664"/>
            <a:ext cx="4104456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dirty="0" smtClean="0">
                <a:solidFill>
                  <a:schemeClr val="bg2">
                    <a:lumMod val="10000"/>
                  </a:schemeClr>
                </a:solidFill>
              </a:rPr>
              <a:t>Usmernenie MŽP SR</a:t>
            </a:r>
          </a:p>
          <a:p>
            <a:r>
              <a:rPr lang="sk-SK" sz="3200" dirty="0">
                <a:solidFill>
                  <a:schemeClr val="bg2">
                    <a:lumMod val="10000"/>
                  </a:schemeClr>
                </a:solidFill>
              </a:rPr>
              <a:t>k</a:t>
            </a:r>
            <a:r>
              <a:rPr lang="sk-SK" sz="3200" dirty="0" smtClean="0">
                <a:solidFill>
                  <a:schemeClr val="bg2">
                    <a:lumMod val="10000"/>
                  </a:schemeClr>
                </a:solidFill>
              </a:rPr>
              <a:t> udeľovanie kódu R3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75184" y="1916832"/>
            <a:ext cx="5801072" cy="36724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itchFamily="34" charset="0"/>
              <a:buChar char="•"/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Má za cieľ „spraviť“ poriadok vo vydávaní kódov R3 a slúžiť ako návod pre OÚŽP pri budúcom vydávaní povolení pre kód R3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Všetky kapacity na plasty, ktoré majú vydaný súhlas na materiálové zhodnotenie musia prejsť procesom EIA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Pri </a:t>
            </a: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materiály PET ide usmernenie nad rámec smernice </a:t>
            </a: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EÚ </a:t>
            </a:r>
            <a:endParaRPr lang="sk-SK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V okolitých krajinách takéto usmernenie neexistuje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sk-SK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164288" y="1124744"/>
            <a:ext cx="1440160" cy="25922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0" dirty="0">
                <a:solidFill>
                  <a:schemeClr val="bg2">
                    <a:lumMod val="10000"/>
                  </a:schemeClr>
                </a:solidFill>
              </a:rPr>
              <a:t>§</a:t>
            </a:r>
            <a:endParaRPr lang="en-US" sz="20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1" name="Picture 4" descr="C:\Documents and Settings\Sledge\Dokumenty\Obrázky\Nalepka_generalplast 180x48mm.JPG"/>
          <p:cNvPicPr/>
          <p:nvPr/>
        </p:nvPicPr>
        <p:blipFill>
          <a:blip r:embed="rId2" cstate="print"/>
          <a:srcRect l="4334" t="6622" r="1730" b="4548"/>
          <a:stretch>
            <a:fillRect/>
          </a:stretch>
        </p:blipFill>
        <p:spPr bwMode="auto">
          <a:xfrm>
            <a:off x="6332232" y="5661248"/>
            <a:ext cx="2056191" cy="584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05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9"/>
          <p:cNvSpPr txBox="1">
            <a:spLocks noChangeArrowheads="1"/>
          </p:cNvSpPr>
          <p:nvPr/>
        </p:nvSpPr>
        <p:spPr bwMode="auto">
          <a:xfrm>
            <a:off x="1074911" y="6013152"/>
            <a:ext cx="4721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6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Medzinárodná konferencia </a:t>
            </a:r>
            <a:r>
              <a:rPr lang="sk-SK" sz="1600" i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Odpad ako surovina</a:t>
            </a:r>
            <a:r>
              <a:rPr lang="sk-SK" sz="16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</a:t>
            </a:r>
          </a:p>
          <a:p>
            <a:pPr eaLnBrk="1" hangingPunct="1"/>
            <a:r>
              <a:rPr lang="sk-SK" sz="16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Košice, 18.10.2012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15616" y="404664"/>
            <a:ext cx="4104456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dirty="0" smtClean="0">
                <a:solidFill>
                  <a:schemeClr val="bg2">
                    <a:lumMod val="10000"/>
                  </a:schemeClr>
                </a:solidFill>
              </a:rPr>
              <a:t>Plasty a ich budúcnosť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75184" y="1916832"/>
            <a:ext cx="5801072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itchFamily="34" charset="0"/>
              <a:buChar char="•"/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Nie je predpoklad zmeny od súčasnej spotreby plastov, je predpoklad ešte výraznejšieho používania plastov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sk-SK" dirty="0" err="1" smtClean="0">
                <a:solidFill>
                  <a:schemeClr val="bg2">
                    <a:lumMod val="10000"/>
                  </a:schemeClr>
                </a:solidFill>
              </a:rPr>
              <a:t>Biodegradovateľné</a:t>
            </a: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 plasty, resp. plasty z cukrovej trstiny – možná cesta do budúcnosti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Ešte výraznejšia aplikácia v rozličných oblastiach priemyslu (napr. náhrada niektorých kovových častí v automobilovom priemysle)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Používanie „</a:t>
            </a:r>
            <a:r>
              <a:rPr lang="sk-SK" dirty="0" err="1" smtClean="0">
                <a:solidFill>
                  <a:schemeClr val="bg2">
                    <a:lumMod val="10000"/>
                  </a:schemeClr>
                </a:solidFill>
              </a:rPr>
              <a:t>jednotypových</a:t>
            </a: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“ plastov umožňujúcich ich lepšie spracovanie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Výrazný zdroj energie do budúcnosti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sk-SK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sk-SK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sk-SK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164288" y="1124744"/>
            <a:ext cx="1440160" cy="25922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0" dirty="0" smtClean="0">
                <a:solidFill>
                  <a:srgbClr val="00B050"/>
                </a:solidFill>
              </a:rPr>
              <a:t>?</a:t>
            </a:r>
            <a:endParaRPr lang="en-US" sz="20000" dirty="0">
              <a:solidFill>
                <a:srgbClr val="00B050"/>
              </a:solidFill>
            </a:endParaRPr>
          </a:p>
        </p:txBody>
      </p:sp>
      <p:pic>
        <p:nvPicPr>
          <p:cNvPr id="11" name="Picture 4" descr="C:\Documents and Settings\Sledge\Dokumenty\Obrázky\Nalepka_generalplast 180x48mm.JPG"/>
          <p:cNvPicPr/>
          <p:nvPr/>
        </p:nvPicPr>
        <p:blipFill>
          <a:blip r:embed="rId2" cstate="print"/>
          <a:srcRect l="4334" t="6622" r="1730" b="4548"/>
          <a:stretch>
            <a:fillRect/>
          </a:stretch>
        </p:blipFill>
        <p:spPr bwMode="auto">
          <a:xfrm>
            <a:off x="6332232" y="5661248"/>
            <a:ext cx="2056191" cy="584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59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9"/>
          <p:cNvSpPr txBox="1">
            <a:spLocks noChangeArrowheads="1"/>
          </p:cNvSpPr>
          <p:nvPr/>
        </p:nvSpPr>
        <p:spPr bwMode="auto">
          <a:xfrm>
            <a:off x="1074911" y="6013152"/>
            <a:ext cx="4721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6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Medzinárodná konferencia </a:t>
            </a:r>
            <a:r>
              <a:rPr lang="sk-SK" sz="1600" i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Odpad ako surovina</a:t>
            </a:r>
            <a:r>
              <a:rPr lang="sk-SK" sz="16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</a:t>
            </a:r>
          </a:p>
          <a:p>
            <a:pPr eaLnBrk="1" hangingPunct="1"/>
            <a:r>
              <a:rPr lang="sk-SK" sz="16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Košice, 18.10.2012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75184" y="2852936"/>
            <a:ext cx="7457256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6000" b="1" dirty="0" smtClean="0">
                <a:solidFill>
                  <a:schemeClr val="bg2">
                    <a:lumMod val="10000"/>
                  </a:schemeClr>
                </a:solidFill>
              </a:rPr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33884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483</Words>
  <Application>Microsoft Office PowerPoint</Application>
  <PresentationFormat>Prezentácia na obrazovke (4:3)</PresentationFormat>
  <Paragraphs>73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9</vt:i4>
      </vt:variant>
    </vt:vector>
  </HeadingPairs>
  <TitlesOfParts>
    <vt:vector size="11" baseType="lpstr">
      <vt:lpstr>Custom Design</vt:lpstr>
      <vt:lpstr>Thermal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Sledge</dc:creator>
  <cp:lastModifiedBy>Peter Krasnec</cp:lastModifiedBy>
  <cp:revision>62</cp:revision>
  <dcterms:created xsi:type="dcterms:W3CDTF">2010-06-06T18:06:44Z</dcterms:created>
  <dcterms:modified xsi:type="dcterms:W3CDTF">2012-10-15T19:50:07Z</dcterms:modified>
</cp:coreProperties>
</file>